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5"/>
  </p:notesMasterIdLst>
  <p:sldIdLst>
    <p:sldId id="256" r:id="rId3"/>
    <p:sldId id="359" r:id="rId4"/>
    <p:sldId id="341" r:id="rId5"/>
    <p:sldId id="358" r:id="rId6"/>
    <p:sldId id="364" r:id="rId7"/>
    <p:sldId id="368" r:id="rId8"/>
    <p:sldId id="366" r:id="rId9"/>
    <p:sldId id="369" r:id="rId10"/>
    <p:sldId id="367" r:id="rId11"/>
    <p:sldId id="361" r:id="rId12"/>
    <p:sldId id="365" r:id="rId13"/>
    <p:sldId id="300" r:id="rId14"/>
  </p:sldIdLst>
  <p:sldSz cx="13004800" cy="9753600"/>
  <p:notesSz cx="6797675" cy="9926638"/>
  <p:defaultTextStyle>
    <a:defPPr marL="0" marR="0" indent="0" algn="l" defTabSz="91435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69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589" algn="ctr" defTabSz="5869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176" algn="ctr" defTabSz="5869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765" algn="ctr" defTabSz="5869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354" algn="ctr" defTabSz="5869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2941" algn="ctr" defTabSz="5869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530" algn="ctr" defTabSz="5869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119" algn="ctr" defTabSz="5869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706" algn="ctr" defTabSz="58699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1054" userDrawn="1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l Vendeiro" initials="NV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0CB"/>
    <a:srgbClr val="ADEA00"/>
    <a:srgbClr val="A1DA00"/>
    <a:srgbClr val="93C600"/>
    <a:srgbClr val="94D600"/>
    <a:srgbClr val="B4FF0D"/>
    <a:srgbClr val="D0D2D6"/>
    <a:srgbClr val="94C600"/>
    <a:srgbClr val="C1C4C9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87886" autoAdjust="0"/>
  </p:normalViewPr>
  <p:slideViewPr>
    <p:cSldViewPr snapToGrid="0" snapToObjects="1">
      <p:cViewPr varScale="1">
        <p:scale>
          <a:sx n="57" d="100"/>
          <a:sy n="57" d="100"/>
        </p:scale>
        <p:origin x="1194" y="66"/>
      </p:cViewPr>
      <p:guideLst>
        <p:guide orient="horz" pos="1054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7186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8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7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65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54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41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0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1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0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491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255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0490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1207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92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082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14231"/>
            <a:ext cx="8192000" cy="755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0" y="9233879"/>
            <a:ext cx="767363" cy="519289"/>
          </a:xfrm>
          <a:prstGeom prst="rect">
            <a:avLst/>
          </a:prstGeom>
        </p:spPr>
        <p:txBody>
          <a:bodyPr lIns="130039" tIns="65020" rIns="130039" bIns="6502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6813C-4765-4D45-B641-D79DA4934178}" type="slidenum">
              <a:rPr lang="en-US" sz="17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433496"/>
            <a:ext cx="11812693" cy="56184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60053" y="2484116"/>
            <a:ext cx="3576320" cy="758613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pPr lvl="0"/>
            <a:r>
              <a:rPr lang="en-US" dirty="0" smtClean="0"/>
              <a:t>Chapter Title 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0" y="9233879"/>
            <a:ext cx="767363" cy="519289"/>
          </a:xfrm>
          <a:prstGeom prst="rect">
            <a:avLst/>
          </a:prstGeom>
        </p:spPr>
        <p:txBody>
          <a:bodyPr lIns="130039" tIns="65020" rIns="130039" bIns="6502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6813C-4765-4D45-B641-D79DA4934178}" type="slidenum">
              <a:rPr lang="en-US" sz="17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lIns="130039" tIns="65020" rIns="130039" bIns="65020"/>
          <a:lstStyle/>
          <a:p>
            <a:pPr algn="l" defTabSz="1300393" hangingPunct="1"/>
            <a:fld id="{A9837CC9-2FDA-4D82-9089-643F231D631A}" type="datetimeFigureOut">
              <a:rPr lang="en-GB" sz="26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1300393" hangingPunct="1"/>
              <a:t>12/06/2019</a:t>
            </a:fld>
            <a:endParaRPr lang="en-GB" sz="2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lIns="130039" tIns="65020" rIns="130039" bIns="65020"/>
          <a:lstStyle/>
          <a:p>
            <a:pPr algn="l" defTabSz="1300393" hangingPunct="1"/>
            <a:endParaRPr lang="en-GB" sz="2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lIns="130039" tIns="65020" rIns="130039" bIns="65020"/>
          <a:lstStyle/>
          <a:p>
            <a:pPr algn="l" defTabSz="1300393" hangingPunct="1"/>
            <a:fld id="{E9D9770A-F344-4D7B-AE07-F98E2253BF95}" type="slidenum">
              <a:rPr lang="en-GB" sz="26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1300393" hangingPunct="1"/>
              <a:t>‹#›</a:t>
            </a:fld>
            <a:endParaRPr lang="en-GB" sz="2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2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2385" y="411187"/>
            <a:ext cx="8558932" cy="759499"/>
          </a:xfrm>
        </p:spPr>
        <p:txBody>
          <a:bodyPr anchor="t">
            <a:normAutofit/>
          </a:bodyPr>
          <a:lstStyle>
            <a:lvl1pPr algn="l">
              <a:defRPr sz="36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>
          <a:xfrm>
            <a:off x="0" y="9233879"/>
            <a:ext cx="767363" cy="519289"/>
          </a:xfrm>
          <a:prstGeom prst="rect">
            <a:avLst/>
          </a:prstGeom>
        </p:spPr>
        <p:txBody>
          <a:bodyPr lIns="130039" tIns="65020" rIns="130039" bIns="6502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6813C-4765-4D45-B641-D79DA4934178}" type="slidenum">
              <a:rPr lang="en-US" sz="17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6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62561" y="8910293"/>
            <a:ext cx="1524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3257" y="8896925"/>
            <a:ext cx="1219200" cy="4698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176" algn="ct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354" algn="ct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530" algn="ct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706" algn="ct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42577" marR="0" indent="-442577" algn="l" defTabSz="590103" latinLnBrk="0">
        <a:lnSpc>
          <a:spcPct val="93000"/>
        </a:lnSpc>
        <a:spcBef>
          <a:spcPts val="1801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42577" marR="0" indent="14599" algn="l" defTabSz="590103" latinLnBrk="0">
        <a:lnSpc>
          <a:spcPct val="93000"/>
        </a:lnSpc>
        <a:spcBef>
          <a:spcPts val="1801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42577" marR="0" indent="471775" algn="l" defTabSz="590103" latinLnBrk="0">
        <a:lnSpc>
          <a:spcPct val="93000"/>
        </a:lnSpc>
        <a:spcBef>
          <a:spcPts val="1801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442577" marR="0" indent="928951" algn="l" defTabSz="590103" latinLnBrk="0">
        <a:lnSpc>
          <a:spcPct val="93000"/>
        </a:lnSpc>
        <a:spcBef>
          <a:spcPts val="1801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442577" marR="0" indent="1386129" algn="l" defTabSz="590103" latinLnBrk="0">
        <a:lnSpc>
          <a:spcPct val="93000"/>
        </a:lnSpc>
        <a:spcBef>
          <a:spcPts val="1801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442577" marR="0" indent="1843305" algn="l" defTabSz="590103" latinLnBrk="0">
        <a:lnSpc>
          <a:spcPct val="93000"/>
        </a:lnSpc>
        <a:spcBef>
          <a:spcPts val="1801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42577" marR="0" indent="2300481" algn="l" defTabSz="590103" latinLnBrk="0">
        <a:lnSpc>
          <a:spcPct val="93000"/>
        </a:lnSpc>
        <a:spcBef>
          <a:spcPts val="1801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442577" marR="0" indent="2757657" algn="l" defTabSz="590103" latinLnBrk="0">
        <a:lnSpc>
          <a:spcPct val="93000"/>
        </a:lnSpc>
        <a:spcBef>
          <a:spcPts val="1801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42577" marR="0" indent="3214835" algn="l" defTabSz="590103" latinLnBrk="0">
        <a:lnSpc>
          <a:spcPct val="93000"/>
        </a:lnSpc>
        <a:spcBef>
          <a:spcPts val="1801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053" algn="l"/>
          <a:tab pos="1866804" algn="l"/>
          <a:tab pos="2793856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176" algn="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053" algn="l"/>
          <a:tab pos="1866804" algn="l"/>
          <a:tab pos="2793856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354" algn="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053" algn="l"/>
          <a:tab pos="1866804" algn="l"/>
          <a:tab pos="2793856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530" algn="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053" algn="l"/>
          <a:tab pos="1866804" algn="l"/>
          <a:tab pos="2793856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706" algn="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053" algn="l"/>
          <a:tab pos="1866804" algn="l"/>
          <a:tab pos="2793856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053" algn="l"/>
          <a:tab pos="1866804" algn="l"/>
          <a:tab pos="2793856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053" algn="l"/>
          <a:tab pos="1866804" algn="l"/>
          <a:tab pos="2793856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053" algn="l"/>
          <a:tab pos="1866804" algn="l"/>
          <a:tab pos="2793856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590103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27053" algn="l"/>
          <a:tab pos="1866804" algn="l"/>
          <a:tab pos="2793856" algn="l"/>
        </a:tabLst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84000"/>
            <a:ext cx="8192000" cy="7552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0869757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pic>
        <p:nvPicPr>
          <p:cNvPr id="7" name="Picture 6" descr="Line-and-logo_intro-slide_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928003"/>
            <a:ext cx="11519994" cy="710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49" y="8453122"/>
            <a:ext cx="3565023" cy="1695632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0" y="9233879"/>
            <a:ext cx="767363" cy="519289"/>
          </a:xfrm>
          <a:prstGeom prst="rect">
            <a:avLst/>
          </a:prstGeom>
        </p:spPr>
        <p:txBody>
          <a:bodyPr lIns="130039" tIns="65020" rIns="130039" bIns="6502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C6813C-4765-4D45-B641-D79DA4934178}" type="slidenum">
              <a:rPr lang="en-US" sz="17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65019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650197" rtl="0" eaLnBrk="1" latinLnBrk="0" hangingPunct="1">
        <a:spcBef>
          <a:spcPct val="20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650197" rtl="0" eaLnBrk="1" latinLnBrk="0" hangingPunct="1">
        <a:spcBef>
          <a:spcPct val="20000"/>
        </a:spcBef>
        <a:buFontTx/>
        <a:buNone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650197" rtl="0" eaLnBrk="1" latinLnBrk="0" hangingPunct="1">
        <a:spcBef>
          <a:spcPct val="20000"/>
        </a:spcBef>
        <a:buFontTx/>
        <a:buNone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dprojects@jse.co.z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0"/>
          <a:stretch/>
        </p:blipFill>
        <p:spPr>
          <a:xfrm>
            <a:off x="2" y="0"/>
            <a:ext cx="13043876" cy="9750428"/>
          </a:xfrm>
          <a:prstGeom prst="rect">
            <a:avLst/>
          </a:prstGeom>
        </p:spPr>
      </p:pic>
      <p:sp>
        <p:nvSpPr>
          <p:cNvPr id="55" name="Shape 55"/>
          <p:cNvSpPr/>
          <p:nvPr/>
        </p:nvSpPr>
        <p:spPr>
          <a:xfrm>
            <a:off x="711835" y="509873"/>
            <a:ext cx="10487009" cy="11319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 algn="l">
              <a:defRPr sz="9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ZA" sz="7000" dirty="0">
                <a:solidFill>
                  <a:srgbClr val="94D600"/>
                </a:solidFill>
                <a:latin typeface="Calibri"/>
                <a:cs typeface="Calibri"/>
              </a:rPr>
              <a:t>JSE TECHNOLOGY REFRESH </a:t>
            </a:r>
            <a:endParaRPr sz="7000" dirty="0">
              <a:solidFill>
                <a:srgbClr val="94D600"/>
              </a:solidFill>
              <a:latin typeface="Calibri"/>
              <a:cs typeface="Calibri"/>
            </a:endParaRPr>
          </a:p>
        </p:txBody>
      </p:sp>
      <p:sp>
        <p:nvSpPr>
          <p:cNvPr id="8" name="Shape 55"/>
          <p:cNvSpPr/>
          <p:nvPr/>
        </p:nvSpPr>
        <p:spPr>
          <a:xfrm>
            <a:off x="711835" y="2089924"/>
            <a:ext cx="10487009" cy="8241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/>
          <a:p>
            <a:pPr algn="l">
              <a:defRPr sz="9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ZA" sz="5000" dirty="0" smtClean="0">
                <a:solidFill>
                  <a:schemeClr val="bg1"/>
                </a:solidFill>
                <a:latin typeface="Calibri"/>
                <a:cs typeface="Calibri"/>
              </a:rPr>
              <a:t>SENS ROADMAP REVIEW  </a:t>
            </a:r>
            <a:endParaRPr sz="5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4889" y="3636881"/>
            <a:ext cx="2836158" cy="54715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1" tIns="27091" rIns="27091" bIns="27091" numCol="1" spcCol="38098" rtlCol="0" anchor="ctr">
            <a:spAutoFit/>
          </a:bodyPr>
          <a:lstStyle/>
          <a:p>
            <a:pPr algn="l"/>
            <a:r>
              <a:rPr lang="en-ZA" sz="3200" dirty="0" smtClean="0">
                <a:solidFill>
                  <a:schemeClr val="bg1"/>
                </a:solidFill>
              </a:rPr>
              <a:t>12 June 2019</a:t>
            </a:r>
            <a:endParaRPr lang="en-Z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/>
          <p:nvPr/>
        </p:nvSpPr>
        <p:spPr>
          <a:xfrm>
            <a:off x="1070129" y="466112"/>
            <a:ext cx="10761436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How can clients help?</a:t>
            </a:r>
            <a:endParaRPr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7455"/>
            <a:ext cx="13004800" cy="0"/>
          </a:xfrm>
          <a:prstGeom prst="line">
            <a:avLst/>
          </a:prstGeom>
          <a:noFill/>
          <a:ln w="57150" cap="flat" cmpd="sng">
            <a:solidFill>
              <a:srgbClr val="94D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0" name="Picture 2" descr="https://www.proficientz.com/wp-content/uploads/2016/08/Product-Strategy-Narra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08" y="1757605"/>
            <a:ext cx="6065870" cy="34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77"/>
          <p:cNvSpPr/>
          <p:nvPr/>
        </p:nvSpPr>
        <p:spPr>
          <a:xfrm>
            <a:off x="852743" y="2890348"/>
            <a:ext cx="4339982" cy="12550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268274" lvl="1" indent="0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defRPr/>
            </a:pPr>
            <a:r>
              <a:rPr lang="en-US" sz="2600" b="1" dirty="0" smtClean="0">
                <a:latin typeface="Calibri"/>
                <a:cs typeface="Calibri"/>
              </a:rPr>
              <a:t>Review the ideas that the JSE proposes and provide feedback.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610" y="4241307"/>
            <a:ext cx="49222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74" lvl="1" indent="0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defRPr/>
            </a:pPr>
            <a:r>
              <a:rPr lang="en-US" sz="2600" b="1" dirty="0" smtClean="0">
                <a:latin typeface="Calibri"/>
                <a:cs typeface="Calibri"/>
              </a:rPr>
              <a:t>But also tell us what we should consider as system </a:t>
            </a:r>
            <a:r>
              <a:rPr lang="en-US" sz="2600" b="1" dirty="0">
                <a:latin typeface="Calibri"/>
                <a:cs typeface="Calibri"/>
              </a:rPr>
              <a:t>constraints, </a:t>
            </a:r>
            <a:r>
              <a:rPr lang="en-US" sz="2600" b="1" dirty="0" smtClean="0">
                <a:latin typeface="Calibri"/>
                <a:cs typeface="Calibri"/>
              </a:rPr>
              <a:t>blockers, enhancements.</a:t>
            </a:r>
          </a:p>
          <a:p>
            <a:pPr marL="268274" lvl="1" indent="0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defRPr/>
            </a:pPr>
            <a:r>
              <a:rPr lang="en-ZA" sz="2600" b="1" kern="1200" dirty="0" smtClean="0">
                <a:solidFill>
                  <a:prstClr val="black"/>
                </a:solidFill>
                <a:latin typeface="Calibri"/>
              </a:rPr>
              <a:t>Both business </a:t>
            </a:r>
            <a:r>
              <a:rPr lang="en-ZA" sz="2600" b="1" kern="1200" dirty="0">
                <a:solidFill>
                  <a:prstClr val="black"/>
                </a:solidFill>
                <a:latin typeface="Calibri"/>
              </a:rPr>
              <a:t>and technical </a:t>
            </a:r>
            <a:r>
              <a:rPr lang="en-ZA" sz="2600" b="1" kern="1200" dirty="0" smtClean="0">
                <a:solidFill>
                  <a:prstClr val="black"/>
                </a:solidFill>
                <a:latin typeface="Calibri"/>
              </a:rPr>
              <a:t>perspectives will </a:t>
            </a:r>
            <a:r>
              <a:rPr lang="en-ZA" sz="2600" b="1" kern="1200" dirty="0">
                <a:solidFill>
                  <a:prstClr val="black"/>
                </a:solidFill>
                <a:latin typeface="Calibri"/>
              </a:rPr>
              <a:t>be ideal as each will have different needs and pain </a:t>
            </a:r>
            <a:r>
              <a:rPr lang="en-ZA" sz="2600" b="1" kern="1200" dirty="0" smtClean="0">
                <a:solidFill>
                  <a:prstClr val="black"/>
                </a:solidFill>
                <a:latin typeface="Calibri"/>
              </a:rPr>
              <a:t>points.</a:t>
            </a:r>
            <a:endParaRPr lang="en-ZA" sz="2600" b="1" kern="1200" dirty="0">
              <a:solidFill>
                <a:prstClr val="black"/>
              </a:solidFill>
              <a:latin typeface="Calibri"/>
            </a:endParaRPr>
          </a:p>
          <a:p>
            <a:pPr marL="268274" lvl="1" indent="0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defRPr/>
            </a:pPr>
            <a:endParaRPr lang="en-US" sz="2600" b="1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2545" y="5355448"/>
            <a:ext cx="5105881" cy="183981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268274" lvl="1" indent="0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r>
              <a:rPr lang="en-ZA" sz="3200" b="1" kern="1200" dirty="0">
                <a:solidFill>
                  <a:srgbClr val="FF0000"/>
                </a:solidFill>
                <a:latin typeface="Calibri"/>
              </a:rPr>
              <a:t>Your feedback is important to </a:t>
            </a:r>
            <a:r>
              <a:rPr lang="en-ZA" sz="3200" b="1" kern="1200" dirty="0" smtClean="0">
                <a:solidFill>
                  <a:srgbClr val="FF0000"/>
                </a:solidFill>
                <a:latin typeface="Calibri"/>
              </a:rPr>
              <a:t>us to arrive at the best possible design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586" y="6224431"/>
            <a:ext cx="11900154" cy="374803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268274" lvl="1" indent="0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endParaRPr lang="en-ZA" sz="3200" b="1" kern="120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268274" lvl="1" indent="0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endParaRPr lang="en-ZA" sz="3200" b="1" kern="120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268274" lvl="1" indent="0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r>
              <a:rPr lang="en-ZA" sz="3200" b="1" kern="120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The JSE will consider all suggestions but might not be able to accommodate all of them. Where not, the JSE will provide reasons</a:t>
            </a:r>
          </a:p>
          <a:p>
            <a:pPr marL="268274" lvl="1" indent="0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r>
              <a:rPr lang="en-ZA" sz="3200" b="1" kern="120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476" y="1553104"/>
            <a:ext cx="6295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74" lvl="1" indent="0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defRPr/>
            </a:pPr>
            <a:r>
              <a:rPr lang="en-ZA" sz="2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of the structured data and the taxonomy </a:t>
            </a:r>
            <a:r>
              <a:rPr lang="en-ZA" sz="2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upfront of the final changes</a:t>
            </a:r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530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/>
          <p:nvPr/>
        </p:nvSpPr>
        <p:spPr>
          <a:xfrm>
            <a:off x="1070129" y="466112"/>
            <a:ext cx="10761436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Next Steps</a:t>
            </a:r>
            <a:endParaRPr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7455"/>
            <a:ext cx="13004800" cy="0"/>
          </a:xfrm>
          <a:prstGeom prst="line">
            <a:avLst/>
          </a:prstGeom>
          <a:noFill/>
          <a:ln w="57150" cap="flat" cmpd="sng">
            <a:solidFill>
              <a:srgbClr val="94D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hape 77"/>
          <p:cNvSpPr/>
          <p:nvPr/>
        </p:nvSpPr>
        <p:spPr>
          <a:xfrm>
            <a:off x="1070129" y="5287438"/>
            <a:ext cx="10761436" cy="3009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1068334" lvl="2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endParaRPr lang="en-US" sz="1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Positively Aware Next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46" y="3835760"/>
            <a:ext cx="4950584" cy="33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263907" y="5705580"/>
            <a:ext cx="4508197" cy="1393581"/>
          </a:xfrm>
          <a:prstGeom prst="roundRect">
            <a:avLst/>
          </a:prstGeom>
          <a:solidFill>
            <a:srgbClr val="00B050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noAutofit/>
          </a:bodyPr>
          <a:lstStyle/>
          <a:p>
            <a:pPr marL="268274" lvl="1" indent="0" algn="l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r>
              <a:rPr lang="en-ZA" sz="2400" kern="1200" dirty="0">
                <a:solidFill>
                  <a:prstClr val="black"/>
                </a:solidFill>
                <a:latin typeface="Calibri"/>
              </a:rPr>
              <a:t>4. The JSE will consider all submissions in making the final design decisions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63906" y="1373947"/>
            <a:ext cx="4508197" cy="4112007"/>
          </a:xfrm>
          <a:prstGeom prst="roundRect">
            <a:avLst/>
          </a:prstGeom>
          <a:solidFill>
            <a:srgbClr val="92D050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noAutofit/>
          </a:bodyPr>
          <a:lstStyle/>
          <a:p>
            <a:pPr marL="268274" lvl="1" indent="0" algn="l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r>
              <a:rPr lang="en-ZA" sz="2400" kern="1200" dirty="0">
                <a:solidFill>
                  <a:prstClr val="black"/>
                </a:solidFill>
                <a:latin typeface="Calibri"/>
              </a:rPr>
              <a:t>2. Assess the ideas that JSE is proposing and think of any other aspects (potential enhancements, pain points)  that the JSE should consider in the design. </a:t>
            </a:r>
          </a:p>
          <a:p>
            <a:pPr marL="268274" lvl="1" indent="0" algn="l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r>
              <a:rPr lang="en-ZA" sz="2400" kern="1200" dirty="0">
                <a:solidFill>
                  <a:prstClr val="black"/>
                </a:solidFill>
                <a:latin typeface="Calibri"/>
              </a:rPr>
              <a:t>Feel free to include  input from your clients where it pertains to the data that the JSE provides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4571" y="3262375"/>
            <a:ext cx="5335399" cy="2710722"/>
          </a:xfrm>
          <a:prstGeom prst="roundRect">
            <a:avLst/>
          </a:prstGeom>
          <a:solidFill>
            <a:srgbClr val="DCF0CB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noAutofit/>
          </a:bodyPr>
          <a:lstStyle/>
          <a:p>
            <a:pPr marL="268274" lvl="1" indent="0" algn="l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r>
              <a:rPr lang="en-ZA" sz="2400" kern="1200" dirty="0">
                <a:solidFill>
                  <a:prstClr val="black"/>
                </a:solidFill>
                <a:latin typeface="Calibri"/>
              </a:rPr>
              <a:t>3. Provide the feedback to the JSE by completing and returning </a:t>
            </a:r>
            <a:r>
              <a:rPr lang="en-ZA" sz="2400" kern="1200" dirty="0" smtClean="0">
                <a:solidFill>
                  <a:prstClr val="black"/>
                </a:solidFill>
                <a:latin typeface="Calibri"/>
              </a:rPr>
              <a:t>the feedback form </a:t>
            </a:r>
            <a:r>
              <a:rPr lang="en-ZA" sz="2400" kern="1200" dirty="0">
                <a:solidFill>
                  <a:prstClr val="black"/>
                </a:solidFill>
                <a:latin typeface="Calibri"/>
              </a:rPr>
              <a:t>to the JSE to </a:t>
            </a:r>
            <a:r>
              <a:rPr lang="en-ZA" sz="2400" kern="1200" dirty="0">
                <a:solidFill>
                  <a:prstClr val="black"/>
                </a:solidFill>
                <a:latin typeface="Calibri"/>
                <a:hlinkClick r:id="rId3"/>
              </a:rPr>
              <a:t>mdprojects@jse.co.za</a:t>
            </a:r>
            <a:r>
              <a:rPr lang="en-ZA" sz="2400" kern="12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268274" lvl="1" indent="0" algn="l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r>
              <a:rPr lang="en-ZA" sz="2400" kern="1200" dirty="0">
                <a:solidFill>
                  <a:prstClr val="black"/>
                </a:solidFill>
                <a:latin typeface="Calibri"/>
              </a:rPr>
              <a:t>The completed form must be provided by </a:t>
            </a:r>
            <a:r>
              <a:rPr lang="en-ZA" sz="2400" b="1" u="sng" kern="1200" dirty="0">
                <a:solidFill>
                  <a:prstClr val="black"/>
                </a:solidFill>
                <a:latin typeface="Calibri"/>
              </a:rPr>
              <a:t>COB on </a:t>
            </a:r>
            <a:r>
              <a:rPr lang="en-ZA" sz="2400" b="1" u="sng" kern="1200" dirty="0" smtClean="0">
                <a:solidFill>
                  <a:prstClr val="black"/>
                </a:solidFill>
                <a:latin typeface="Calibri"/>
              </a:rPr>
              <a:t>28 </a:t>
            </a:r>
            <a:r>
              <a:rPr lang="en-ZA" sz="2400" b="1" u="sng" kern="1200" dirty="0">
                <a:solidFill>
                  <a:prstClr val="black"/>
                </a:solidFill>
                <a:latin typeface="Calibri"/>
              </a:rPr>
              <a:t>June 2019</a:t>
            </a:r>
            <a:r>
              <a:rPr lang="en-ZA" sz="2400" kern="12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9490" y="1886216"/>
            <a:ext cx="5292627" cy="1060535"/>
          </a:xfrm>
          <a:prstGeom prst="roundRect">
            <a:avLst/>
          </a:prstGeom>
          <a:solidFill>
            <a:srgbClr val="00B050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noAutofit/>
          </a:bodyPr>
          <a:lstStyle/>
          <a:p>
            <a:pPr marL="268274" lvl="1" indent="0" algn="l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r>
              <a:rPr lang="en-ZA" sz="2400" kern="1200" dirty="0">
                <a:solidFill>
                  <a:schemeClr val="tx1"/>
                </a:solidFill>
                <a:latin typeface="Calibri"/>
              </a:rPr>
              <a:t>1. A feedback form has been provided for your </a:t>
            </a:r>
            <a:r>
              <a:rPr lang="en-ZA" sz="2400" kern="1200" dirty="0" smtClean="0">
                <a:solidFill>
                  <a:schemeClr val="tx1"/>
                </a:solidFill>
                <a:latin typeface="Calibri"/>
              </a:rPr>
              <a:t>convenience </a:t>
            </a:r>
            <a:endParaRPr lang="en-ZA" sz="2400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1822" y="7186201"/>
            <a:ext cx="5791493" cy="1456662"/>
          </a:xfrm>
          <a:prstGeom prst="roundRect">
            <a:avLst/>
          </a:prstGeom>
          <a:solidFill>
            <a:srgbClr val="92D050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noAutofit/>
          </a:bodyPr>
          <a:lstStyle/>
          <a:p>
            <a:pPr marL="268274" lvl="1" indent="0" algn="l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r>
              <a:rPr lang="en-ZA" sz="2400" kern="1200" dirty="0">
                <a:solidFill>
                  <a:prstClr val="black"/>
                </a:solidFill>
                <a:latin typeface="Calibri"/>
              </a:rPr>
              <a:t>5. The JSE will communicate relevant points back to clients that provide input.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15756" y="7709534"/>
            <a:ext cx="5423611" cy="1522111"/>
          </a:xfrm>
          <a:prstGeom prst="roundRect">
            <a:avLst/>
          </a:prstGeom>
          <a:solidFill>
            <a:srgbClr val="DCF0CB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noAutofit/>
          </a:bodyPr>
          <a:lstStyle/>
          <a:p>
            <a:pPr marL="268274" lvl="1" indent="0" algn="l" defTabSz="457176" fontAlgn="base" hangingPunct="1">
              <a:spcBef>
                <a:spcPts val="1200"/>
              </a:spcBef>
              <a:spcAft>
                <a:spcPts val="1200"/>
              </a:spcAft>
              <a:buClr>
                <a:srgbClr val="94D600"/>
              </a:buClr>
              <a:defRPr/>
            </a:pPr>
            <a:r>
              <a:rPr lang="en-ZA" sz="2400" kern="1200" dirty="0">
                <a:solidFill>
                  <a:prstClr val="black"/>
                </a:solidFill>
                <a:latin typeface="Calibri"/>
              </a:rPr>
              <a:t>6. The JSE will formally announce the final changes to all clients by means of the standard JSE </a:t>
            </a:r>
            <a:r>
              <a:rPr lang="en-ZA" sz="2400" kern="1200" dirty="0" smtClean="0">
                <a:solidFill>
                  <a:prstClr val="black"/>
                </a:solidFill>
                <a:latin typeface="Calibri"/>
              </a:rPr>
              <a:t>notice process.</a:t>
            </a:r>
            <a:endParaRPr lang="en-ZA" sz="240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369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0" y="4432300"/>
            <a:ext cx="6578600" cy="88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/>
          <p:nvPr/>
        </p:nvSpPr>
        <p:spPr>
          <a:xfrm>
            <a:off x="1070129" y="466112"/>
            <a:ext cx="10761436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Agenda</a:t>
            </a:r>
            <a:endParaRPr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7455"/>
            <a:ext cx="13004800" cy="0"/>
          </a:xfrm>
          <a:prstGeom prst="line">
            <a:avLst/>
          </a:prstGeom>
          <a:noFill/>
          <a:ln w="57150" cap="flat" cmpd="sng">
            <a:solidFill>
              <a:srgbClr val="94D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hape 77"/>
          <p:cNvSpPr/>
          <p:nvPr/>
        </p:nvSpPr>
        <p:spPr>
          <a:xfrm>
            <a:off x="484094" y="1673225"/>
            <a:ext cx="12062011" cy="58033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no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Reason for SENS review</a:t>
            </a:r>
          </a:p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High Level overview of current SENS data products</a:t>
            </a:r>
            <a:endParaRPr lang="en-ZA" sz="2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Background</a:t>
            </a:r>
          </a:p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JSE Proposed Idea 1</a:t>
            </a:r>
          </a:p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>
                <a:solidFill>
                  <a:prstClr val="black"/>
                </a:solidFill>
                <a:latin typeface="Calibri"/>
              </a:rPr>
              <a:t>JSE </a:t>
            </a: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Proposed </a:t>
            </a:r>
            <a:r>
              <a:rPr lang="en-ZA" sz="2600" kern="1200" dirty="0">
                <a:solidFill>
                  <a:prstClr val="black"/>
                </a:solidFill>
                <a:latin typeface="Calibri"/>
              </a:rPr>
              <a:t>Idea </a:t>
            </a: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ZA" sz="2600" kern="1200" dirty="0">
              <a:solidFill>
                <a:prstClr val="black"/>
              </a:solidFill>
              <a:latin typeface="Calibri"/>
            </a:endParaRPr>
          </a:p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JSE Proposed </a:t>
            </a:r>
            <a:r>
              <a:rPr lang="en-ZA" sz="2600" kern="1200" dirty="0">
                <a:solidFill>
                  <a:prstClr val="black"/>
                </a:solidFill>
                <a:latin typeface="Calibri"/>
              </a:rPr>
              <a:t>Idea </a:t>
            </a: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ZA" sz="2600" kern="1200" dirty="0">
              <a:solidFill>
                <a:prstClr val="black"/>
              </a:solidFill>
              <a:latin typeface="Calibri"/>
            </a:endParaRPr>
          </a:p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How can clients help?</a:t>
            </a:r>
            <a:endParaRPr lang="en-ZA" sz="2600" kern="1200" dirty="0">
              <a:solidFill>
                <a:prstClr val="black"/>
              </a:solidFill>
              <a:latin typeface="Calibri"/>
            </a:endParaRPr>
          </a:p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Next steps</a:t>
            </a:r>
            <a:endParaRPr lang="en-ZA" sz="2600" kern="1200" dirty="0">
              <a:solidFill>
                <a:prstClr val="black"/>
              </a:solidFill>
              <a:latin typeface="Calibri"/>
            </a:endParaRPr>
          </a:p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End – Thank You</a:t>
            </a:r>
            <a:endParaRPr lang="en-ZA" sz="2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073095" lvl="8" indent="-450827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endParaRPr lang="en-US" sz="1800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51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/>
          <p:nvPr/>
        </p:nvSpPr>
        <p:spPr>
          <a:xfrm>
            <a:off x="6450847" y="1403125"/>
            <a:ext cx="6502401" cy="1101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en-US" b="1" dirty="0" smtClean="0"/>
              <a:t>Strategy </a:t>
            </a:r>
            <a:r>
              <a:rPr lang="en-US" b="1" dirty="0"/>
              <a:t>alignment and key drivers for </a:t>
            </a:r>
            <a:r>
              <a:rPr lang="en-US" b="1" dirty="0" smtClean="0"/>
              <a:t>change </a:t>
            </a:r>
            <a:endParaRPr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7455"/>
            <a:ext cx="13004800" cy="0"/>
          </a:xfrm>
          <a:prstGeom prst="line">
            <a:avLst/>
          </a:prstGeom>
          <a:noFill/>
          <a:ln w="57150" cap="flat" cmpd="sng">
            <a:solidFill>
              <a:srgbClr val="94D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hape 77"/>
          <p:cNvSpPr/>
          <p:nvPr/>
        </p:nvSpPr>
        <p:spPr>
          <a:xfrm>
            <a:off x="815937" y="5250313"/>
            <a:ext cx="11561364" cy="3624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725451" lvl="8" indent="-457176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endParaRPr lang="en-ZA" sz="2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5073" y="2215222"/>
            <a:ext cx="62049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ZA" sz="1800" dirty="0">
              <a:latin typeface="Wingdings" panose="05000000000000000000" pitchFamily="2" charset="2"/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Continuous alignment, where feasible, to </a:t>
            </a:r>
            <a:r>
              <a:rPr lang="en-US" dirty="0">
                <a:latin typeface="Calibri" panose="020F0502020204030204" pitchFamily="34" charset="0"/>
              </a:rPr>
              <a:t>international best practice and </a:t>
            </a:r>
            <a:r>
              <a:rPr lang="en-US" dirty="0" smtClean="0">
                <a:latin typeface="Calibri" panose="020F0502020204030204" pitchFamily="34" charset="0"/>
              </a:rPr>
              <a:t>standards  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Cater for changes to the way that Listed Companies or their Sponsors want to provide information to JSE </a:t>
            </a:r>
            <a:endParaRPr lang="en-US" dirty="0">
              <a:latin typeface="Wingdings" panose="05000000000000000000" pitchFamily="2" charset="2"/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Adapt </a:t>
            </a:r>
            <a:r>
              <a:rPr lang="en-US" dirty="0">
                <a:latin typeface="Calibri" panose="020F0502020204030204" pitchFamily="34" charset="0"/>
              </a:rPr>
              <a:t>to </a:t>
            </a:r>
            <a:r>
              <a:rPr lang="en-US" dirty="0" smtClean="0">
                <a:latin typeface="Calibri" panose="020F0502020204030204" pitchFamily="34" charset="0"/>
              </a:rPr>
              <a:t>evolving SENS data distributor and consumer needs </a:t>
            </a:r>
          </a:p>
        </p:txBody>
      </p:sp>
      <p:pic>
        <p:nvPicPr>
          <p:cNvPr id="1026" name="Picture 2" descr="Image result for jse s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8" y="3333135"/>
            <a:ext cx="6173180" cy="34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77"/>
          <p:cNvSpPr/>
          <p:nvPr/>
        </p:nvSpPr>
        <p:spPr>
          <a:xfrm>
            <a:off x="1070129" y="466112"/>
            <a:ext cx="10761436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Reason for SENS review</a:t>
            </a:r>
            <a:endParaRPr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6486" y="8119411"/>
            <a:ext cx="1064779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35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699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589" algn="ctr" defTabSz="58699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457176" algn="ctr" defTabSz="58699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685765" algn="ctr" defTabSz="58699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914354" algn="ctr" defTabSz="58699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1142941" algn="ctr" defTabSz="58699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1371530" algn="ctr" defTabSz="58699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1600119" algn="ctr" defTabSz="58699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1828706" algn="ctr" defTabSz="58699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en-ZA" sz="36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overall ambition is to provide as much structured data as possible to assist users with analysis needs</a:t>
            </a:r>
            <a:endParaRPr lang="en-ZA" sz="3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94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/>
          <p:nvPr/>
        </p:nvSpPr>
        <p:spPr>
          <a:xfrm>
            <a:off x="1070129" y="466112"/>
            <a:ext cx="10761436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High level overview of current SENS data products</a:t>
            </a:r>
            <a:endParaRPr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7455"/>
            <a:ext cx="13004800" cy="0"/>
          </a:xfrm>
          <a:prstGeom prst="line">
            <a:avLst/>
          </a:prstGeom>
          <a:noFill/>
          <a:ln w="57150" cap="flat" cmpd="sng">
            <a:solidFill>
              <a:srgbClr val="94D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0" name="Picture 2" descr="Image result for blo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60" y="3246217"/>
            <a:ext cx="49960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077" y="2439079"/>
            <a:ext cx="5132438" cy="20780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ZA" sz="2800" kern="1200" dirty="0">
                <a:solidFill>
                  <a:prstClr val="black"/>
                </a:solidFill>
                <a:latin typeface="Calibri"/>
              </a:rPr>
              <a:t>SENS </a:t>
            </a:r>
            <a:r>
              <a:rPr lang="en-ZA" sz="2800" kern="1200" dirty="0" smtClean="0">
                <a:solidFill>
                  <a:prstClr val="black"/>
                </a:solidFill>
                <a:latin typeface="Calibri"/>
              </a:rPr>
              <a:t>stories are disseminated intraday via </a:t>
            </a:r>
            <a:r>
              <a:rPr lang="en-ZA" sz="2800" kern="1200" dirty="0">
                <a:solidFill>
                  <a:prstClr val="black"/>
                </a:solidFill>
                <a:latin typeface="Calibri"/>
              </a:rPr>
              <a:t>the live SENS market data feed </a:t>
            </a:r>
            <a:r>
              <a:rPr lang="en-ZA" sz="2800" kern="1200" dirty="0" smtClean="0">
                <a:solidFill>
                  <a:prstClr val="black"/>
                </a:solidFill>
                <a:latin typeface="Calibri"/>
              </a:rPr>
              <a:t>to all licensed Live SENS data subscribers as soon as they are released for publication </a:t>
            </a:r>
            <a:endParaRPr lang="en-ZA" sz="2800" dirty="0"/>
          </a:p>
        </p:txBody>
      </p:sp>
      <p:sp>
        <p:nvSpPr>
          <p:cNvPr id="7" name="Rectangle 6"/>
          <p:cNvSpPr/>
          <p:nvPr/>
        </p:nvSpPr>
        <p:spPr>
          <a:xfrm>
            <a:off x="7649352" y="2586458"/>
            <a:ext cx="4749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kern="1200" dirty="0" smtClean="0">
                <a:solidFill>
                  <a:prstClr val="black"/>
                </a:solidFill>
                <a:latin typeface="Calibri"/>
              </a:rPr>
              <a:t>All SENS stories published during the day are made available at the end of day to licensed non-live SENS data subscribers via two End of Day SENS </a:t>
            </a:r>
            <a:r>
              <a:rPr lang="en-ZA" sz="2800" kern="1200" dirty="0">
                <a:solidFill>
                  <a:prstClr val="black"/>
                </a:solidFill>
                <a:latin typeface="Calibri"/>
              </a:rPr>
              <a:t>market data </a:t>
            </a:r>
            <a:r>
              <a:rPr lang="en-ZA" sz="2800" kern="1200" dirty="0" smtClean="0">
                <a:solidFill>
                  <a:prstClr val="black"/>
                </a:solidFill>
                <a:latin typeface="Calibri"/>
              </a:rPr>
              <a:t>files via JSE IDP FTP server </a:t>
            </a:r>
            <a:endParaRPr lang="en-ZA" sz="2800" dirty="0"/>
          </a:p>
        </p:txBody>
      </p:sp>
      <p:sp>
        <p:nvSpPr>
          <p:cNvPr id="8" name="Rectangle 7"/>
          <p:cNvSpPr/>
          <p:nvPr/>
        </p:nvSpPr>
        <p:spPr>
          <a:xfrm>
            <a:off x="7649352" y="6341015"/>
            <a:ext cx="474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kern="1200" dirty="0" smtClean="0">
                <a:solidFill>
                  <a:prstClr val="black"/>
                </a:solidFill>
                <a:latin typeface="Calibri"/>
              </a:rPr>
              <a:t>End of day SENS data is provided in NewsML format in Text and PDF modes   </a:t>
            </a:r>
            <a:endParaRPr lang="en-ZA" sz="2800" dirty="0"/>
          </a:p>
        </p:txBody>
      </p:sp>
      <p:sp>
        <p:nvSpPr>
          <p:cNvPr id="10" name="Rectangle 9"/>
          <p:cNvSpPr/>
          <p:nvPr/>
        </p:nvSpPr>
        <p:spPr>
          <a:xfrm>
            <a:off x="353962" y="6385656"/>
            <a:ext cx="5066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kern="1200" dirty="0" smtClean="0">
                <a:solidFill>
                  <a:prstClr val="black"/>
                </a:solidFill>
                <a:latin typeface="Calibri"/>
              </a:rPr>
              <a:t>Live SENS data provided in NEWSML format via special Fix/Fast messages  </a:t>
            </a:r>
            <a:endParaRPr lang="en-ZA" sz="2800" dirty="0"/>
          </a:p>
        </p:txBody>
      </p:sp>
      <p:sp>
        <p:nvSpPr>
          <p:cNvPr id="12" name="Rectangle 11"/>
          <p:cNvSpPr/>
          <p:nvPr/>
        </p:nvSpPr>
        <p:spPr>
          <a:xfrm>
            <a:off x="506362" y="1606097"/>
            <a:ext cx="5132438" cy="458498"/>
          </a:xfrm>
          <a:prstGeom prst="rect">
            <a:avLst/>
          </a:prstGeom>
          <a:solidFill>
            <a:srgbClr val="92D050"/>
          </a:solidFill>
        </p:spPr>
        <p:txBody>
          <a:bodyPr wrap="square" anchor="ctr" anchorCtr="1">
            <a:noAutofit/>
          </a:bodyPr>
          <a:lstStyle/>
          <a:p>
            <a:r>
              <a:rPr lang="en-ZA" sz="2800" kern="1200" dirty="0" smtClean="0">
                <a:solidFill>
                  <a:prstClr val="black"/>
                </a:solidFill>
                <a:latin typeface="Calibri"/>
              </a:rPr>
              <a:t>Live SENS</a:t>
            </a:r>
            <a:endParaRPr lang="en-ZA" sz="2800" dirty="0"/>
          </a:p>
        </p:txBody>
      </p:sp>
      <p:sp>
        <p:nvSpPr>
          <p:cNvPr id="13" name="Rectangle 12"/>
          <p:cNvSpPr/>
          <p:nvPr/>
        </p:nvSpPr>
        <p:spPr>
          <a:xfrm>
            <a:off x="7266714" y="1673225"/>
            <a:ext cx="5132438" cy="458498"/>
          </a:xfrm>
          <a:prstGeom prst="rect">
            <a:avLst/>
          </a:prstGeom>
          <a:solidFill>
            <a:srgbClr val="92D050"/>
          </a:solidFill>
        </p:spPr>
        <p:txBody>
          <a:bodyPr wrap="square" anchor="ctr" anchorCtr="1">
            <a:noAutofit/>
          </a:bodyPr>
          <a:lstStyle/>
          <a:p>
            <a:r>
              <a:rPr lang="en-ZA" sz="2800" kern="1200" dirty="0" smtClean="0">
                <a:solidFill>
                  <a:prstClr val="black"/>
                </a:solidFill>
                <a:latin typeface="Calibri"/>
              </a:rPr>
              <a:t>Non-Live SENS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210584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/>
          <p:nvPr/>
        </p:nvSpPr>
        <p:spPr>
          <a:xfrm>
            <a:off x="1070129" y="466112"/>
            <a:ext cx="10761436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JSE Proposed ideas – Idea 1</a:t>
            </a:r>
            <a:endParaRPr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7455"/>
            <a:ext cx="13004800" cy="0"/>
          </a:xfrm>
          <a:prstGeom prst="line">
            <a:avLst/>
          </a:prstGeom>
          <a:noFill/>
          <a:ln w="57150" cap="flat" cmpd="sng">
            <a:solidFill>
              <a:srgbClr val="94D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hape 77"/>
          <p:cNvSpPr/>
          <p:nvPr/>
        </p:nvSpPr>
        <p:spPr>
          <a:xfrm>
            <a:off x="270201" y="4716954"/>
            <a:ext cx="11561364" cy="9164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268274" lvl="1" indent="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defRPr/>
            </a:pPr>
            <a:r>
              <a:rPr lang="en-ZA" sz="2600" b="1" dirty="0" smtClean="0">
                <a:latin typeface="Calibri"/>
                <a:cs typeface="Calibri"/>
              </a:rPr>
              <a:t> </a:t>
            </a:r>
            <a:endParaRPr lang="en-ZA" sz="2600" kern="1200" dirty="0" smtClean="0">
              <a:solidFill>
                <a:prstClr val="black"/>
              </a:solidFill>
              <a:latin typeface="Calibri"/>
            </a:endParaRPr>
          </a:p>
          <a:p>
            <a:pPr marL="725451" lvl="8" indent="-457176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endParaRPr lang="en-ZA" sz="2000" kern="1200" dirty="0">
              <a:solidFill>
                <a:prstClr val="black"/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7" name="Shape 77"/>
          <p:cNvSpPr/>
          <p:nvPr/>
        </p:nvSpPr>
        <p:spPr>
          <a:xfrm>
            <a:off x="270201" y="1636775"/>
            <a:ext cx="12062011" cy="69981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t">
            <a:no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Introduce Structured Data as part of SENS announcement dissemination.</a:t>
            </a:r>
          </a:p>
          <a:p>
            <a:pPr marL="1254125" indent="-358775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Arial" panose="020B0604020202020204" pitchFamily="34" charset="0"/>
              <a:buChar char="•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idea:</a:t>
            </a:r>
          </a:p>
          <a:p>
            <a:pPr marL="1890712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Allow Sponsors to capture context specific to each SENS announcement via front end fields and include these fields as part of the </a:t>
            </a:r>
            <a:r>
              <a:rPr lang="en-ZA" sz="26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NewsML</a:t>
            </a: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for dissemination.</a:t>
            </a:r>
          </a:p>
          <a:p>
            <a:pPr marL="1254125" indent="-358775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Arial" panose="020B0604020202020204" pitchFamily="34" charset="0"/>
              <a:buChar char="•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The benefit:</a:t>
            </a:r>
          </a:p>
          <a:p>
            <a:pPr marL="1890713" lvl="1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Allow for machine processing of announcements.</a:t>
            </a:r>
          </a:p>
          <a:p>
            <a:pPr marL="1254125" indent="-358775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Arial" panose="020B0604020202020204" pitchFamily="34" charset="0"/>
              <a:buChar char="•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Example:</a:t>
            </a:r>
            <a:endParaRPr lang="en-ZA" sz="2600" kern="1200" dirty="0">
              <a:solidFill>
                <a:prstClr val="black"/>
              </a:solidFill>
              <a:latin typeface="Calibri"/>
            </a:endParaRPr>
          </a:p>
          <a:p>
            <a:pPr marL="1890712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Interest Rate Reset on Debt Instrument. Can include the coupon rate and payment date.</a:t>
            </a:r>
          </a:p>
          <a:p>
            <a:pPr marL="1890712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Director dealings, content could include Director Name, Buy or Sell and the number of shares at a specific price. (To be determined).</a:t>
            </a:r>
          </a:p>
        </p:txBody>
      </p:sp>
      <p:sp>
        <p:nvSpPr>
          <p:cNvPr id="3" name="Rectangle 2"/>
          <p:cNvSpPr/>
          <p:nvPr/>
        </p:nvSpPr>
        <p:spPr>
          <a:xfrm>
            <a:off x="813126" y="7976145"/>
            <a:ext cx="1097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3513" lvl="1" indent="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defRPr/>
            </a:pPr>
            <a:r>
              <a:rPr lang="en-ZA" sz="2800" b="1" kern="1200" dirty="0">
                <a:solidFill>
                  <a:srgbClr val="7030A0"/>
                </a:solidFill>
                <a:latin typeface="Calibri"/>
              </a:rPr>
              <a:t>Note that this idea </a:t>
            </a:r>
            <a:r>
              <a:rPr lang="en-ZA" sz="2800" b="1" kern="1200" dirty="0" smtClean="0">
                <a:solidFill>
                  <a:srgbClr val="7030A0"/>
                </a:solidFill>
                <a:latin typeface="Calibri"/>
              </a:rPr>
              <a:t>1 will be in combination with Ideas 2 and 3</a:t>
            </a:r>
            <a:endParaRPr lang="en-ZA" sz="2800" b="1" kern="1200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871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7396" y="1189451"/>
            <a:ext cx="9992413" cy="8342720"/>
          </a:xfrm>
          <a:prstGeom prst="rect">
            <a:avLst/>
          </a:prstGeom>
        </p:spPr>
      </p:pic>
      <p:sp>
        <p:nvSpPr>
          <p:cNvPr id="3" name="Shape 77"/>
          <p:cNvSpPr/>
          <p:nvPr/>
        </p:nvSpPr>
        <p:spPr>
          <a:xfrm>
            <a:off x="1070129" y="466112"/>
            <a:ext cx="10761436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JSE Proposed ideas – Idea 1 Example </a:t>
            </a:r>
            <a:endParaRPr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9731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/>
          <p:nvPr/>
        </p:nvSpPr>
        <p:spPr>
          <a:xfrm>
            <a:off x="1070129" y="466112"/>
            <a:ext cx="10761436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JSE Proposed ideas – Idea 2</a:t>
            </a:r>
            <a:endParaRPr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7455"/>
            <a:ext cx="13004800" cy="0"/>
          </a:xfrm>
          <a:prstGeom prst="line">
            <a:avLst/>
          </a:prstGeom>
          <a:noFill/>
          <a:ln w="57150" cap="flat" cmpd="sng">
            <a:solidFill>
              <a:srgbClr val="94D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hape 77"/>
          <p:cNvSpPr/>
          <p:nvPr/>
        </p:nvSpPr>
        <p:spPr>
          <a:xfrm>
            <a:off x="270201" y="4716954"/>
            <a:ext cx="11561364" cy="9164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268274" lvl="1" indent="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defRPr/>
            </a:pPr>
            <a:r>
              <a:rPr lang="en-ZA" sz="2600" b="1" dirty="0" smtClean="0">
                <a:latin typeface="Calibri"/>
                <a:cs typeface="Calibri"/>
              </a:rPr>
              <a:t> </a:t>
            </a:r>
            <a:endParaRPr lang="en-ZA" sz="2600" kern="1200" dirty="0" smtClean="0">
              <a:solidFill>
                <a:prstClr val="black"/>
              </a:solidFill>
              <a:latin typeface="Calibri"/>
            </a:endParaRPr>
          </a:p>
          <a:p>
            <a:pPr marL="725451" lvl="8" indent="-457176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endParaRPr lang="en-ZA" sz="2000" kern="1200" dirty="0">
              <a:solidFill>
                <a:prstClr val="black"/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7" name="Shape 77"/>
          <p:cNvSpPr/>
          <p:nvPr/>
        </p:nvSpPr>
        <p:spPr>
          <a:xfrm>
            <a:off x="270201" y="1636775"/>
            <a:ext cx="12062011" cy="69981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t">
            <a:no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Move away from 2 documents(TEXT and PDF) to a single dissemination </a:t>
            </a:r>
            <a:r>
              <a:rPr lang="en-ZA" sz="2600" kern="1200" dirty="0" smtClean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format </a:t>
            </a: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of XHTML.</a:t>
            </a:r>
          </a:p>
          <a:p>
            <a:pPr marL="1254125" indent="-358775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Arial" panose="020B0604020202020204" pitchFamily="34" charset="0"/>
              <a:buChar char="•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idea:</a:t>
            </a:r>
          </a:p>
          <a:p>
            <a:pPr marL="1890712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Allow the sponsors to upload announcements in XHTML format and disseminate within the </a:t>
            </a:r>
            <a:r>
              <a:rPr lang="en-ZA" sz="26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NewsML</a:t>
            </a: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structure via the News Gateway.</a:t>
            </a:r>
          </a:p>
          <a:p>
            <a:pPr marL="1254125" indent="-358775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Arial" panose="020B0604020202020204" pitchFamily="34" charset="0"/>
              <a:buChar char="•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The benefit:</a:t>
            </a:r>
          </a:p>
          <a:p>
            <a:pPr marL="1890713" lvl="1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Single upload format</a:t>
            </a:r>
          </a:p>
          <a:p>
            <a:pPr marL="1890713" lvl="1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Single dissemination format</a:t>
            </a:r>
          </a:p>
          <a:p>
            <a:pPr marL="1890713" lvl="1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No additional download for the media quality version of the announcement (currently the PDF </a:t>
            </a:r>
            <a:r>
              <a:rPr lang="en-ZA" sz="2600" kern="1200" dirty="0" smtClean="0">
                <a:solidFill>
                  <a:srgbClr val="7030A0"/>
                </a:solidFill>
                <a:latin typeface="Calibri"/>
              </a:rPr>
              <a:t>versions</a:t>
            </a: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).</a:t>
            </a:r>
          </a:p>
          <a:p>
            <a:pPr marL="1890713" lvl="1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endParaRPr lang="en-ZA" sz="26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8778" y="7931901"/>
            <a:ext cx="10582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3513" lvl="1" indent="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defRPr/>
            </a:pPr>
            <a:r>
              <a:rPr lang="en-ZA" sz="2800" b="1" kern="1200" dirty="0">
                <a:solidFill>
                  <a:srgbClr val="7030A0"/>
                </a:solidFill>
                <a:latin typeface="Calibri"/>
              </a:rPr>
              <a:t>Note that this idea </a:t>
            </a:r>
            <a:r>
              <a:rPr lang="en-ZA" sz="2800" b="1" kern="1200" dirty="0" smtClean="0">
                <a:solidFill>
                  <a:srgbClr val="7030A0"/>
                </a:solidFill>
                <a:latin typeface="Calibri"/>
              </a:rPr>
              <a:t>will be in combination with Ideas 1 and 3. But idea 2 could also be done as a standalone change</a:t>
            </a:r>
            <a:endParaRPr lang="en-ZA" sz="2800" b="1" kern="1200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315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77592" y="2102177"/>
            <a:ext cx="8502978" cy="4798243"/>
          </a:xfrm>
          <a:prstGeom prst="rect">
            <a:avLst/>
          </a:prstGeom>
        </p:spPr>
      </p:pic>
      <p:sp>
        <p:nvSpPr>
          <p:cNvPr id="3" name="Shape 77"/>
          <p:cNvSpPr/>
          <p:nvPr/>
        </p:nvSpPr>
        <p:spPr>
          <a:xfrm>
            <a:off x="1070129" y="466112"/>
            <a:ext cx="10761436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JSE Proposed ideas – Idea 2 Example</a:t>
            </a:r>
            <a:endParaRPr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9748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7"/>
          <p:cNvSpPr/>
          <p:nvPr/>
        </p:nvSpPr>
        <p:spPr>
          <a:xfrm>
            <a:off x="1070129" y="466112"/>
            <a:ext cx="10761436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00"/>
                </a:solidFill>
                <a:latin typeface="Calibri"/>
                <a:cs typeface="Calibri"/>
              </a:rPr>
              <a:t>JSE Proposed ideas – Idea 3</a:t>
            </a:r>
            <a:endParaRPr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57455"/>
            <a:ext cx="13004800" cy="0"/>
          </a:xfrm>
          <a:prstGeom prst="line">
            <a:avLst/>
          </a:prstGeom>
          <a:noFill/>
          <a:ln w="57150" cap="flat" cmpd="sng">
            <a:solidFill>
              <a:srgbClr val="94D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hape 77"/>
          <p:cNvSpPr/>
          <p:nvPr/>
        </p:nvSpPr>
        <p:spPr>
          <a:xfrm>
            <a:off x="270201" y="4716954"/>
            <a:ext cx="11561364" cy="9164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091" tIns="27091" rIns="27091" bIns="27091" anchor="ctr">
            <a:sp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268274" lvl="1" indent="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defRPr/>
            </a:pPr>
            <a:r>
              <a:rPr lang="en-ZA" sz="2600" b="1" dirty="0" smtClean="0">
                <a:latin typeface="Calibri"/>
                <a:cs typeface="Calibri"/>
              </a:rPr>
              <a:t> </a:t>
            </a:r>
            <a:endParaRPr lang="en-ZA" sz="2600" kern="1200" dirty="0" smtClean="0">
              <a:solidFill>
                <a:prstClr val="black"/>
              </a:solidFill>
              <a:latin typeface="Calibri"/>
            </a:endParaRPr>
          </a:p>
          <a:p>
            <a:pPr marL="725451" lvl="8" indent="-457176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endParaRPr lang="en-ZA" sz="2000" kern="1200" dirty="0">
              <a:solidFill>
                <a:prstClr val="black"/>
              </a:solidFill>
              <a:latin typeface="Calibri"/>
              <a:ea typeface="+mn-ea"/>
              <a:cs typeface="Helvetica"/>
            </a:endParaRPr>
          </a:p>
        </p:txBody>
      </p:sp>
      <p:sp>
        <p:nvSpPr>
          <p:cNvPr id="7" name="Shape 77"/>
          <p:cNvSpPr/>
          <p:nvPr/>
        </p:nvSpPr>
        <p:spPr>
          <a:xfrm>
            <a:off x="270201" y="1636775"/>
            <a:ext cx="12062011" cy="69981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7091" tIns="27091" rIns="27091" bIns="27091" anchor="t">
            <a:noAutofit/>
          </a:bodyPr>
          <a:lstStyle>
            <a:lvl1pPr>
              <a:defRPr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marL="611156" lvl="1" indent="-342882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Wingdings" panose="05000000000000000000" pitchFamily="2" charset="2"/>
              <a:buChar char="§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Disseminate Financial Results as </a:t>
            </a:r>
            <a:r>
              <a:rPr lang="en-ZA" sz="26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iXBRL</a:t>
            </a: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1254125" indent="-358775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Arial" panose="020B0604020202020204" pitchFamily="34" charset="0"/>
              <a:buChar char="•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idea:</a:t>
            </a:r>
          </a:p>
          <a:p>
            <a:pPr marL="1890712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US" sz="26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iXBRL</a:t>
            </a:r>
            <a:r>
              <a:rPr lang="en-US" sz="2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or Inline XBRL, is an open standard that enables a single document to provide both human-readable and structured, machine-readable </a:t>
            </a:r>
            <a:r>
              <a:rPr lang="en-US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data.</a:t>
            </a:r>
            <a:endParaRPr lang="en-ZA" sz="26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1890712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Disseminate Financial Results within the </a:t>
            </a:r>
            <a:r>
              <a:rPr lang="en-ZA" sz="2600" kern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NewsML</a:t>
            </a:r>
            <a:r>
              <a:rPr lang="en-ZA" sz="2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structure via the News Gateway.</a:t>
            </a:r>
          </a:p>
          <a:p>
            <a:pPr marL="1890712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Dependant on proposed idea to move to XHTML. </a:t>
            </a:r>
            <a:r>
              <a:rPr lang="en-ZA" sz="2600" kern="1200" dirty="0" smtClean="0">
                <a:solidFill>
                  <a:srgbClr val="7030A0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1254125" indent="-358775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Arial" panose="020B0604020202020204" pitchFamily="34" charset="0"/>
              <a:buChar char="•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The benefit:</a:t>
            </a:r>
          </a:p>
          <a:p>
            <a:pPr marL="1890713" lvl="1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Single document for dissemination.</a:t>
            </a:r>
          </a:p>
          <a:p>
            <a:pPr marL="1890713" lvl="1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Allow for machine processing of financial results.</a:t>
            </a:r>
          </a:p>
          <a:p>
            <a:pPr marL="1890713" lvl="1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r>
              <a:rPr lang="en-ZA" sz="2600" kern="1200" dirty="0" smtClean="0">
                <a:solidFill>
                  <a:prstClr val="black"/>
                </a:solidFill>
                <a:latin typeface="Calibri"/>
              </a:rPr>
              <a:t>Distribution of Financial Results for analysis from a single source.</a:t>
            </a:r>
          </a:p>
          <a:p>
            <a:pPr marL="1890713" lvl="1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endParaRPr lang="en-ZA" sz="2600" kern="1200" dirty="0">
              <a:solidFill>
                <a:prstClr val="black"/>
              </a:solidFill>
              <a:latin typeface="Calibri"/>
            </a:endParaRPr>
          </a:p>
          <a:p>
            <a:pPr marL="1890713" lvl="1" indent="-45720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buFont typeface="Courier New" panose="02070309020205020404" pitchFamily="49" charset="0"/>
              <a:buChar char="o"/>
              <a:defRPr/>
            </a:pPr>
            <a:endParaRPr lang="en-ZA" sz="2600" kern="1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126" y="7976145"/>
            <a:ext cx="1097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3513" lvl="1" indent="0" algn="l" defTabSz="457176" fontAlgn="base" hangingPunct="1">
              <a:spcBef>
                <a:spcPts val="600"/>
              </a:spcBef>
              <a:spcAft>
                <a:spcPts val="600"/>
              </a:spcAft>
              <a:buClr>
                <a:srgbClr val="94D600"/>
              </a:buClr>
              <a:defRPr/>
            </a:pPr>
            <a:r>
              <a:rPr lang="en-ZA" sz="2800" b="1" kern="1200" dirty="0">
                <a:solidFill>
                  <a:srgbClr val="7030A0"/>
                </a:solidFill>
                <a:latin typeface="Calibri"/>
              </a:rPr>
              <a:t>Note that this idea </a:t>
            </a:r>
            <a:r>
              <a:rPr lang="en-ZA" sz="2800" b="1" kern="1200" dirty="0" smtClean="0">
                <a:solidFill>
                  <a:srgbClr val="7030A0"/>
                </a:solidFill>
                <a:latin typeface="Calibri"/>
              </a:rPr>
              <a:t>3 will be in combination with Ideas 1 and 2</a:t>
            </a:r>
            <a:endParaRPr lang="en-ZA" sz="2800" b="1" kern="1200" dirty="0">
              <a:solidFill>
                <a:srgbClr val="7030A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894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8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JSE Hotlines" ma:contentTypeID="0x01010025A8B514A743974EAD575655CE6523731700AB1EF7ECCC673B45B0C2813A4CB57C23" ma:contentTypeVersion="10" ma:contentTypeDescription="Create a new document." ma:contentTypeScope="" ma:versionID="748af84866af74c257e837e720e6168e">
  <xsd:schema xmlns:xsd="http://www.w3.org/2001/XMLSchema" xmlns:xs="http://www.w3.org/2001/XMLSchema" xmlns:p="http://schemas.microsoft.com/office/2006/metadata/properties" xmlns:ns2="a5d7cc70-31c1-4b2e-9a12-faea9898ee50" xmlns:ns3="7710087d-bdac-41cf-a089-51f280e551be" targetNamespace="http://schemas.microsoft.com/office/2006/metadata/properties" ma:root="true" ma:fieldsID="7003cfc8dc722bbd51f2dd502bef88bb" ns2:_="" ns3:_="">
    <xsd:import namespace="a5d7cc70-31c1-4b2e-9a12-faea9898ee50"/>
    <xsd:import namespace="7710087d-bdac-41cf-a089-51f280e551be"/>
    <xsd:element name="properties">
      <xsd:complexType>
        <xsd:sequence>
          <xsd:element name="documentManagement">
            <xsd:complexType>
              <xsd:all>
                <xsd:element ref="ns2:JSEDescription" minOccurs="0"/>
                <xsd:element ref="ns2:JSEDate" minOccurs="0"/>
                <xsd:element ref="ns2:TaxCatchAll" minOccurs="0"/>
                <xsd:element ref="ns2:TaxCatchAllLabel" minOccurs="0"/>
                <xsd:element ref="ns2:JSEKeywords" minOccurs="0"/>
                <xsd:element ref="ns2:JSEDisplayPriority" minOccurs="0"/>
                <xsd:element ref="ns2:JSEHotlineNumber"/>
                <xsd:element ref="ns2:JSE_x0020_Market" minOccurs="0"/>
                <xsd:element ref="ns3:m0955700237d4942bb2e7d3b8b303397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7cc70-31c1-4b2e-9a12-faea9898ee50" elementFormDefault="qualified">
    <xsd:import namespace="http://schemas.microsoft.com/office/2006/documentManagement/types"/>
    <xsd:import namespace="http://schemas.microsoft.com/office/infopath/2007/PartnerControls"/>
    <xsd:element name="JSEDescription" ma:index="8" nillable="true" ma:displayName="JSE Description" ma:internalName="JSEDescription">
      <xsd:simpleType>
        <xsd:restriction base="dms:Note">
          <xsd:maxLength value="255"/>
        </xsd:restriction>
      </xsd:simpleType>
    </xsd:element>
    <xsd:element name="JSEDate" ma:index="9" nillable="true" ma:displayName="JSE Date" ma:default="[today]" ma:format="DateTime" ma:internalName="JSEDate">
      <xsd:simpleType>
        <xsd:restriction base="dms:DateTime"/>
      </xsd:simpleType>
    </xsd:element>
    <xsd:element name="TaxCatchAll" ma:index="10" nillable="true" ma:displayName="Taxonomy Catch All Column" ma:description="" ma:hidden="true" ma:list="{05b3ea50-81ed-432d-bdcf-e7540578ef79}" ma:internalName="TaxCatchAll" ma:showField="CatchAllData" ma:web="a5d7cc70-31c1-4b2e-9a12-faea9898e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05b3ea50-81ed-432d-bdcf-e7540578ef79}" ma:internalName="TaxCatchAllLabel" ma:readOnly="true" ma:showField="CatchAllDataLabel" ma:web="a5d7cc70-31c1-4b2e-9a12-faea9898e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SEKeywords" ma:index="12" nillable="true" ma:displayName="JSE Keywords" ma:internalName="JSEKeywords">
      <xsd:simpleType>
        <xsd:restriction base="dms:Text"/>
      </xsd:simpleType>
    </xsd:element>
    <xsd:element name="JSEDisplayPriority" ma:index="13" nillable="true" ma:displayName="JSE Display Priority Board" ma:internalName="JSEDisplayPriority" ma:percentage="FALSE">
      <xsd:simpleType>
        <xsd:restriction base="dms:Number"/>
      </xsd:simpleType>
    </xsd:element>
    <xsd:element name="JSEHotlineNumber" ma:index="14" ma:displayName="JSE Hotline Number" ma:internalName="JSEHotlineNumber">
      <xsd:simpleType>
        <xsd:restriction base="dms:Text">
          <xsd:maxLength value="255"/>
        </xsd:restriction>
      </xsd:simpleType>
    </xsd:element>
    <xsd:element name="JSE_x0020_Market" ma:index="15" nillable="true" ma:displayName="JSE Market" ma:description="JSE Market and Services list used by Trading and Services." ma:internalName="JSE_x0020_Marke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ond Market"/>
                    <xsd:enumeration value="Equity Market"/>
                    <xsd:enumeration value="Currency Derivatives"/>
                    <xsd:enumeration value="Equity Derivatives"/>
                    <xsd:enumeration value="Interest Rate Derivatives"/>
                    <xsd:enumeration value="Commodity Derivatives"/>
                    <xsd:enumeration value="JSE Broker Deal Accounting"/>
                    <xsd:enumeration value="End of Day Products"/>
                    <xsd:enumeration value="Colocation"/>
                    <xsd:enumeration value="All Markets"/>
                    <xsd:enumeration value="All Derivative Markets"/>
                    <xsd:enumeration value="Bond ETP"/>
                    <xsd:enumeration value="Market Data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0087d-bdac-41cf-a089-51f280e551be" elementFormDefault="qualified">
    <xsd:import namespace="http://schemas.microsoft.com/office/2006/documentManagement/types"/>
    <xsd:import namespace="http://schemas.microsoft.com/office/infopath/2007/PartnerControls"/>
    <xsd:element name="m0955700237d4942bb2e7d3b8b303397" ma:index="18" nillable="true" ma:taxonomy="true" ma:internalName="m0955700237d4942bb2e7d3b8b303397" ma:taxonomyFieldName="JSE_x0020_Navigation" ma:displayName="JSE Navigation" ma:default="" ma:fieldId="{60955700-237d-4942-bb2e-7d3b8b303397}" ma:taxonomyMulti="true" ma:sspId="a56a8aec-2e98-48a9-a7a6-2aff3297fae1" ma:termSetId="ca9114ac-6689-406d-b52a-1e145b96c3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SEKeywords xmlns="a5d7cc70-31c1-4b2e-9a12-faea9898ee50" xsi:nil="true"/>
    <JSEDescription xmlns="a5d7cc70-31c1-4b2e-9a12-faea9898ee50" xsi:nil="true"/>
    <JSEDate xmlns="a5d7cc70-31c1-4b2e-9a12-faea9898ee50">2019-06-12T14:25:00+00:00</JSEDate>
    <JSEDisplayPriority xmlns="a5d7cc70-31c1-4b2e-9a12-faea9898ee50" xsi:nil="true"/>
    <JSE_x0020_Market xmlns="a5d7cc70-31c1-4b2e-9a12-faea9898ee50">
      <Value>End of Day Products</Value>
    </JSE_x0020_Market>
    <TaxCatchAll xmlns="a5d7cc70-31c1-4b2e-9a12-faea9898ee50">
      <Value>5</Value>
    </TaxCatchAll>
    <JSEHotlineNumber xmlns="a5d7cc70-31c1-4b2e-9a12-faea9898ee50">116/2019</JSEHotlineNumber>
    <m0955700237d4942bb2e7d3b8b303397 xmlns="7710087d-bdac-41cf-a089-51f280e551be">
      <Terms xmlns="http://schemas.microsoft.com/office/infopath/2007/PartnerControls">
        <TermInfo xmlns="http://schemas.microsoft.com/office/infopath/2007/PartnerControls">
          <TermName xmlns="http://schemas.microsoft.com/office/infopath/2007/PartnerControls">JSE Service Hotlines</TermName>
          <TermId xmlns="http://schemas.microsoft.com/office/infopath/2007/PartnerControls">bf80236e-2296-4f43-8b17-4abc20780dce</TermId>
        </TermInfo>
      </Terms>
    </m0955700237d4942bb2e7d3b8b303397>
  </documentManagement>
</p:properties>
</file>

<file path=customXml/itemProps1.xml><?xml version="1.0" encoding="utf-8"?>
<ds:datastoreItem xmlns:ds="http://schemas.openxmlformats.org/officeDocument/2006/customXml" ds:itemID="{87E45139-01B7-4599-B9B8-B7368735834F}"/>
</file>

<file path=customXml/itemProps2.xml><?xml version="1.0" encoding="utf-8"?>
<ds:datastoreItem xmlns:ds="http://schemas.openxmlformats.org/officeDocument/2006/customXml" ds:itemID="{9BB28BB2-7BD8-4069-B52D-54C0DC1DBCA3}"/>
</file>

<file path=customXml/itemProps3.xml><?xml version="1.0" encoding="utf-8"?>
<ds:datastoreItem xmlns:ds="http://schemas.openxmlformats.org/officeDocument/2006/customXml" ds:itemID="{42C3BE9B-66BE-48D6-BE38-89A00FA67CBD}"/>
</file>

<file path=docProps/app.xml><?xml version="1.0" encoding="utf-8"?>
<Properties xmlns="http://schemas.openxmlformats.org/officeDocument/2006/extended-properties" xmlns:vt="http://schemas.openxmlformats.org/officeDocument/2006/docPropsVTypes">
  <TotalTime>8170</TotalTime>
  <Words>793</Words>
  <Application>Microsoft Office PowerPoint</Application>
  <PresentationFormat>Custom</PresentationFormat>
  <Paragraphs>81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Courier New</vt:lpstr>
      <vt:lpstr>Helvetica</vt:lpstr>
      <vt:lpstr>Helvetica Light</vt:lpstr>
      <vt:lpstr>Helvetica Neue</vt:lpstr>
      <vt:lpstr>Roboto Black</vt:lpstr>
      <vt:lpstr>Wingdings</vt:lpstr>
      <vt:lpstr>White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 Roadmap Review 12June2019 (attachment.1)</dc:title>
  <dc:creator>Sandra Borrageio</dc:creator>
  <cp:keywords>JTR</cp:keywords>
  <cp:lastModifiedBy>Seetha Naicker</cp:lastModifiedBy>
  <cp:revision>268</cp:revision>
  <cp:lastPrinted>2019-02-05T14:50:52Z</cp:lastPrinted>
  <dcterms:modified xsi:type="dcterms:W3CDTF">2019-06-12T14:13:39Z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0x01010025A8B514A743974EAD575655CE6523731700AB1EF7ECCC673B45B0C2813A4CB57C23</vt:lpwstr>
  </property>
  <property fmtid="{D5CDD505-2E9C-101B-9397-08002B2CF9AE}" pid="3" name="JSENavigation">
    <vt:lpwstr>226;#JSE Hotlines|a453fb3c-ef0d-405e-b321-0411868cd6c2</vt:lpwstr>
  </property>
  <property fmtid="{D5CDD505-2E9C-101B-9397-08002B2CF9AE}" pid="4" name="JSE Navigation">
    <vt:lpwstr>5;#JSE Service Hotlines|bf80236e-2296-4f43-8b17-4abc20780dce</vt:lpwstr>
  </property>
  <property fmtid="{D5CDD505-2E9C-101B-9397-08002B2CF9AE}" pid="5" name="k2b8235997f2406c929a69932383587c">
    <vt:lpwstr>JSE Hotlines|b6376262-943c-41d8-a581-6ff26a03b0a1</vt:lpwstr>
  </property>
</Properties>
</file>